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383" r:id="rId2"/>
    <p:sldId id="384" r:id="rId3"/>
    <p:sldId id="359" r:id="rId4"/>
    <p:sldId id="363" r:id="rId5"/>
    <p:sldId id="364" r:id="rId6"/>
    <p:sldId id="365" r:id="rId7"/>
    <p:sldId id="366" r:id="rId8"/>
    <p:sldId id="367" r:id="rId9"/>
    <p:sldId id="368" r:id="rId10"/>
    <p:sldId id="370" r:id="rId11"/>
    <p:sldId id="371" r:id="rId12"/>
    <p:sldId id="372" r:id="rId13"/>
    <p:sldId id="386" r:id="rId14"/>
    <p:sldId id="387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2" autoAdjust="0"/>
  </p:normalViewPr>
  <p:slideViewPr>
    <p:cSldViewPr>
      <p:cViewPr varScale="1">
        <p:scale>
          <a:sx n="64" d="100"/>
          <a:sy n="64" d="100"/>
        </p:scale>
        <p:origin x="-1384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64E2"/>
                </a:outerShdw>
              </a:effectLst>
            </a:rPr>
            <a:t>network bandwidth</a:t>
          </a:r>
          <a:endParaRPr lang="en-US" dirty="0"/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2"/>
        </a:solidFill>
      </dgm:spPr>
      <dgm:t>
        <a:bodyPr/>
        <a:lstStyle/>
        <a:p>
          <a:r>
            <a:rPr lang="en-US" b="0" dirty="0" smtClean="0">
              <a:solidFill>
                <a:srgbClr val="000000"/>
              </a:solidFill>
              <a:effectLst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2"/>
        </a:solidFill>
      </dgm:spPr>
      <dgm:t>
        <a:bodyPr/>
        <a:lstStyle/>
        <a:p>
          <a:r>
            <a:rPr lang="en-US" b="0" dirty="0" smtClean="0">
              <a:solidFill>
                <a:srgbClr val="000000"/>
              </a:solidFill>
              <a:effectLst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system resources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2"/>
        </a:solidFill>
      </dgm:spPr>
      <dgm:t>
        <a:bodyPr/>
        <a:lstStyle/>
        <a:p>
          <a:r>
            <a:rPr lang="en-US" b="0" dirty="0" smtClean="0">
              <a:solidFill>
                <a:srgbClr val="000000"/>
              </a:solidFill>
              <a:effectLst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application resources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2"/>
        </a:solidFill>
      </dgm:spPr>
      <dgm:t>
        <a:bodyPr/>
        <a:lstStyle/>
        <a:p>
          <a:r>
            <a:rPr lang="en-US" b="0" dirty="0" smtClean="0">
              <a:solidFill>
                <a:srgbClr val="000000"/>
              </a:solidFill>
              <a:effectLst/>
            </a:rPr>
            <a:t>typically involves a number of valid requests, each of which consumes significant resources, thus limiting the ability of the server to respond to requests from other users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  <dgm:t>
        <a:bodyPr/>
        <a:lstStyle/>
        <a:p>
          <a:endParaRPr lang="en-US"/>
        </a:p>
      </dgm:t>
    </dgm:pt>
    <dgm:pt modelId="{E367BE70-C50A-6A43-8AFA-7CF7E142477B}" type="pres">
      <dgm:prSet presAssocID="{59372874-7672-E146-A97A-F29BFB4A2140}" presName="textNode" presStyleLbl="bgShp" presStyleIdx="0" presStyleCnt="3"/>
      <dgm:spPr/>
      <dgm:t>
        <a:bodyPr/>
        <a:lstStyle/>
        <a:p>
          <a:endParaRPr lang="en-US"/>
        </a:p>
      </dgm:t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  <dgm:t>
        <a:bodyPr/>
        <a:lstStyle/>
        <a:p>
          <a:endParaRPr lang="en-US"/>
        </a:p>
      </dgm:t>
    </dgm:pt>
    <dgm:pt modelId="{E415A12E-187B-9149-B76A-23CD314DDAC8}" type="pres">
      <dgm:prSet presAssocID="{92F30862-F847-FC4F-9375-31010EECD883}" presName="textNode" presStyleLbl="bgShp" presStyleIdx="1" presStyleCnt="3"/>
      <dgm:spPr/>
      <dgm:t>
        <a:bodyPr/>
        <a:lstStyle/>
        <a:p>
          <a:endParaRPr lang="en-US"/>
        </a:p>
      </dgm:t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  <dgm:t>
        <a:bodyPr/>
        <a:lstStyle/>
        <a:p>
          <a:endParaRPr lang="en-US"/>
        </a:p>
      </dgm:t>
    </dgm:pt>
    <dgm:pt modelId="{DE64535E-28E3-9144-82ED-ED0F42D2AAEE}" type="pres">
      <dgm:prSet presAssocID="{3234AAA2-C82A-B44F-87E5-BD58BA054E0F}" presName="textNode" presStyleLbl="bgShp" presStyleIdx="2" presStyleCnt="3"/>
      <dgm:spPr/>
      <dgm:t>
        <a:bodyPr/>
        <a:lstStyle/>
        <a:p>
          <a:endParaRPr lang="en-US"/>
        </a:p>
      </dgm:t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dirty="0">
            <a:solidFill>
              <a:schemeClr val="bg1"/>
            </a:solidFill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ping flood using ICMP echo request packets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0D3173A9-4F5A-DF40-ABDC-E1266D496CAF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traditionally network administrators allow such packets into their networks because ping is a useful network diagnostic tool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C0CF5096-1C13-284C-9CBF-AB3204777B61}" type="parTrans" cxnId="{F56C85F0-BA70-884F-85B8-A60286C12DE9}">
      <dgm:prSet/>
      <dgm:spPr/>
      <dgm:t>
        <a:bodyPr/>
        <a:lstStyle/>
        <a:p>
          <a:endParaRPr lang="en-US"/>
        </a:p>
      </dgm:t>
    </dgm:pt>
    <dgm:pt modelId="{F75E82DB-170F-014F-8D17-333D1F9B7A96}" type="sibTrans" cxnId="{F56C85F0-BA70-884F-85B8-A60286C12DE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uses UDP packets directed to some port number on the target system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sends TCP packets to the target system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total volume of packets is the aim of the attack rather than the system code</a:t>
          </a:r>
          <a:endParaRPr lang="en-US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5903CA4E-6479-1447-8D34-2708C4DFDF16}" type="presOf" srcId="{0D3173A9-4F5A-DF40-ABDC-E1266D496CAF}" destId="{565A0BC2-B705-7845-9587-D8A7832452F9}" srcOrd="0" destOrd="1" presId="urn:microsoft.com/office/officeart/2005/8/layout/vList5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F56C85F0-BA70-884F-85B8-A60286C12DE9}" srcId="{CF4DB9DA-4932-A14E-B358-BA616C5EE288}" destId="{0D3173A9-4F5A-DF40-ABDC-E1266D496CAF}" srcOrd="1" destOrd="0" parTransId="{C0CF5096-1C13-284C-9CBF-AB3204777B61}" sibTransId="{F75E82DB-170F-014F-8D17-333D1F9B7A96}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use of multiple systems to generate attacks</a:t>
          </a:r>
          <a:endParaRPr lang="en-US" dirty="0">
            <a:solidFill>
              <a:schemeClr val="tx1"/>
            </a:solidFill>
          </a:endParaRP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attacker uses a flaw in operating system or in a common application to gain access and installs their program on it (zombie)</a:t>
          </a:r>
          <a:endParaRPr lang="en-US" dirty="0">
            <a:solidFill>
              <a:schemeClr val="tx1"/>
            </a:solidFill>
          </a:endParaRP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large collections of such systems under the control of one attacker’s control can be created, forming a </a:t>
          </a:r>
          <a:r>
            <a:rPr lang="en-US" b="1" dirty="0" err="1" smtClean="0">
              <a:solidFill>
                <a:schemeClr val="tx1"/>
              </a:solidFill>
            </a:rPr>
            <a:t>botnet</a:t>
          </a:r>
          <a:endParaRPr lang="en-US" b="1" dirty="0" smtClean="0">
            <a:solidFill>
              <a:schemeClr val="tx1"/>
            </a:solidFill>
          </a:endParaRP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prevention and preemption</a:t>
          </a:r>
          <a:endParaRPr lang="en-US" b="1" dirty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Enforce resource consumption policies and provide backups for systems</a:t>
          </a:r>
          <a:endParaRPr lang="en-US" b="1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Filter out packets likely to be part of attack</a:t>
          </a:r>
          <a:endParaRPr lang="en-US" b="1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source </a:t>
          </a:r>
          <a:r>
            <a:rPr lang="en-US" b="1" dirty="0" err="1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traceback</a:t>
          </a:r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Often doesn’t yield results fast enough to to current attack, but can prevent future ones</a:t>
          </a:r>
          <a:endParaRPr lang="en-US" b="1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B9A9C-9B2F-9C45-BB3E-132FD2ADBD2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CAAF5-1BFA-7249-970E-2E16935F304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 Good Incident Response Plan</a:t>
          </a:r>
          <a:endParaRPr lang="en-US" dirty="0">
            <a:solidFill>
              <a:schemeClr val="bg1"/>
            </a:solidFill>
          </a:endParaRPr>
        </a:p>
      </dgm:t>
    </dgm:pt>
    <dgm:pt modelId="{C34F63E7-2172-4045-BF2C-048DB0CC2EAF}" type="parTrans" cxnId="{20F2C2E4-93A7-CC4E-A658-E9ECD9B2579E}">
      <dgm:prSet/>
      <dgm:spPr/>
      <dgm:t>
        <a:bodyPr/>
        <a:lstStyle/>
        <a:p>
          <a:endParaRPr lang="en-US"/>
        </a:p>
      </dgm:t>
    </dgm:pt>
    <dgm:pt modelId="{DA7272DF-D46E-1E47-BF7D-925389DB1621}" type="sibTrans" cxnId="{20F2C2E4-93A7-CC4E-A658-E9ECD9B2579E}">
      <dgm:prSet/>
      <dgm:spPr/>
      <dgm:t>
        <a:bodyPr/>
        <a:lstStyle/>
        <a:p>
          <a:endParaRPr lang="en-US"/>
        </a:p>
      </dgm:t>
    </dgm:pt>
    <dgm:pt modelId="{9D9CD33F-9E4B-B34D-AC58-FA9ADBD95987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details on how to contact technical personal for ISP </a:t>
          </a:r>
          <a:endParaRPr lang="en-US" dirty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771531F4-2848-2F4F-B2A1-CCBB2448738A}" type="parTrans" cxnId="{6336D353-2A7E-314C-B3C9-DE420EB012CA}">
      <dgm:prSet/>
      <dgm:spPr/>
      <dgm:t>
        <a:bodyPr/>
        <a:lstStyle/>
        <a:p>
          <a:endParaRPr lang="en-US"/>
        </a:p>
      </dgm:t>
    </dgm:pt>
    <dgm:pt modelId="{C89E07B7-E8D2-2244-89E0-8FE036DDD58B}" type="sibTrans" cxnId="{6336D353-2A7E-314C-B3C9-DE420EB012CA}">
      <dgm:prSet/>
      <dgm:spPr/>
      <dgm:t>
        <a:bodyPr/>
        <a:lstStyle/>
        <a:p>
          <a:endParaRPr lang="en-US"/>
        </a:p>
      </dgm:t>
    </dgm:pt>
    <dgm:pt modelId="{C7CFE043-8556-7F4A-8EA7-B3799D6A7314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needed to impose traffic filtering upstream</a:t>
          </a:r>
          <a:endParaRPr lang="en-US" dirty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5AC0B0E2-B66A-3346-8FF7-F9C17D77FAD1}" type="parTrans" cxnId="{6C84DAEB-0394-9043-9803-C80C12E02A22}">
      <dgm:prSet/>
      <dgm:spPr/>
      <dgm:t>
        <a:bodyPr/>
        <a:lstStyle/>
        <a:p>
          <a:endParaRPr lang="en-US"/>
        </a:p>
      </dgm:t>
    </dgm:pt>
    <dgm:pt modelId="{BC73166F-3CF6-4449-8D02-893EB25E1EB1}" type="sibTrans" cxnId="{6C84DAEB-0394-9043-9803-C80C12E02A22}">
      <dgm:prSet/>
      <dgm:spPr/>
      <dgm:t>
        <a:bodyPr/>
        <a:lstStyle/>
        <a:p>
          <a:endParaRPr lang="en-US"/>
        </a:p>
      </dgm:t>
    </dgm:pt>
    <dgm:pt modelId="{E827E2C2-8B60-A24D-B7C2-42B77D70F4E9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64E2"/>
                </a:outerShdw>
              </a:effectLst>
            </a:rPr>
            <a:t>details of how to respond to the attack</a:t>
          </a:r>
          <a:endParaRPr lang="en-US" dirty="0">
            <a:effectLst>
              <a:outerShdw blurRad="38100" dist="38100" dir="2700000" algn="tl">
                <a:srgbClr val="0064E2"/>
              </a:outerShdw>
            </a:effectLst>
          </a:endParaRPr>
        </a:p>
      </dgm:t>
    </dgm:pt>
    <dgm:pt modelId="{11605365-3E17-B543-9E46-4264693CCAD8}" type="parTrans" cxnId="{84786C46-A95D-E147-8ED9-A0867D9ECBB2}">
      <dgm:prSet/>
      <dgm:spPr/>
      <dgm:t>
        <a:bodyPr/>
        <a:lstStyle/>
        <a:p>
          <a:endParaRPr lang="en-US"/>
        </a:p>
      </dgm:t>
    </dgm:pt>
    <dgm:pt modelId="{921FF22D-EA19-EC44-8964-038821AA1847}" type="sibTrans" cxnId="{84786C46-A95D-E147-8ED9-A0867D9ECBB2}">
      <dgm:prSet/>
      <dgm:spPr/>
      <dgm:t>
        <a:bodyPr/>
        <a:lstStyle/>
        <a:p>
          <a:endParaRPr lang="en-US"/>
        </a:p>
      </dgm:t>
    </dgm:pt>
    <dgm:pt modelId="{B8962085-97CB-084E-999F-B58BD701043E}" type="pres">
      <dgm:prSet presAssocID="{454B9A9C-9B2F-9C45-BB3E-132FD2ADBD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CC5A0-A601-7047-A3B1-4A95341DC203}" type="pres">
      <dgm:prSet presAssocID="{F1BCAAF5-1BFA-7249-970E-2E16935F3045}" presName="composite" presStyleCnt="0"/>
      <dgm:spPr/>
    </dgm:pt>
    <dgm:pt modelId="{DC1A2EE9-0B81-0249-BAE2-7E8ABAF95231}" type="pres">
      <dgm:prSet presAssocID="{F1BCAAF5-1BFA-7249-970E-2E16935F30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98D57-D32E-C046-8CAE-BF57114DE3E1}" type="pres">
      <dgm:prSet presAssocID="{F1BCAAF5-1BFA-7249-970E-2E16935F304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2C2E4-93A7-CC4E-A658-E9ECD9B2579E}" srcId="{454B9A9C-9B2F-9C45-BB3E-132FD2ADBD24}" destId="{F1BCAAF5-1BFA-7249-970E-2E16935F3045}" srcOrd="0" destOrd="0" parTransId="{C34F63E7-2172-4045-BF2C-048DB0CC2EAF}" sibTransId="{DA7272DF-D46E-1E47-BF7D-925389DB1621}"/>
    <dgm:cxn modelId="{63066332-C002-A14A-8D99-86F774DDAF50}" type="presOf" srcId="{9D9CD33F-9E4B-B34D-AC58-FA9ADBD95987}" destId="{74798D57-D32E-C046-8CAE-BF57114DE3E1}" srcOrd="0" destOrd="0" presId="urn:microsoft.com/office/officeart/2005/8/layout/hList1"/>
    <dgm:cxn modelId="{D806A271-E4E0-8C41-9BA1-C9182689E3BD}" type="presOf" srcId="{F1BCAAF5-1BFA-7249-970E-2E16935F3045}" destId="{DC1A2EE9-0B81-0249-BAE2-7E8ABAF95231}" srcOrd="0" destOrd="0" presId="urn:microsoft.com/office/officeart/2005/8/layout/hList1"/>
    <dgm:cxn modelId="{84786C46-A95D-E147-8ED9-A0867D9ECBB2}" srcId="{F1BCAAF5-1BFA-7249-970E-2E16935F3045}" destId="{E827E2C2-8B60-A24D-B7C2-42B77D70F4E9}" srcOrd="2" destOrd="0" parTransId="{11605365-3E17-B543-9E46-4264693CCAD8}" sibTransId="{921FF22D-EA19-EC44-8964-038821AA1847}"/>
    <dgm:cxn modelId="{6336D353-2A7E-314C-B3C9-DE420EB012CA}" srcId="{F1BCAAF5-1BFA-7249-970E-2E16935F3045}" destId="{9D9CD33F-9E4B-B34D-AC58-FA9ADBD95987}" srcOrd="0" destOrd="0" parTransId="{771531F4-2848-2F4F-B2A1-CCBB2448738A}" sibTransId="{C89E07B7-E8D2-2244-89E0-8FE036DDD58B}"/>
    <dgm:cxn modelId="{7CE85172-4A1E-2840-AAE1-9F9725E2040E}" type="presOf" srcId="{E827E2C2-8B60-A24D-B7C2-42B77D70F4E9}" destId="{74798D57-D32E-C046-8CAE-BF57114DE3E1}" srcOrd="0" destOrd="2" presId="urn:microsoft.com/office/officeart/2005/8/layout/hList1"/>
    <dgm:cxn modelId="{55177889-4F81-2748-9B2A-E05B1ECD0544}" type="presOf" srcId="{454B9A9C-9B2F-9C45-BB3E-132FD2ADBD24}" destId="{B8962085-97CB-084E-999F-B58BD701043E}" srcOrd="0" destOrd="0" presId="urn:microsoft.com/office/officeart/2005/8/layout/hList1"/>
    <dgm:cxn modelId="{B9DC6845-8BB0-F64A-B49F-1F05E8808AFC}" type="presOf" srcId="{C7CFE043-8556-7F4A-8EA7-B3799D6A7314}" destId="{74798D57-D32E-C046-8CAE-BF57114DE3E1}" srcOrd="0" destOrd="1" presId="urn:microsoft.com/office/officeart/2005/8/layout/hList1"/>
    <dgm:cxn modelId="{6C84DAEB-0394-9043-9803-C80C12E02A22}" srcId="{F1BCAAF5-1BFA-7249-970E-2E16935F3045}" destId="{C7CFE043-8556-7F4A-8EA7-B3799D6A7314}" srcOrd="1" destOrd="0" parTransId="{5AC0B0E2-B66A-3346-8FF7-F9C17D77FAD1}" sibTransId="{BC73166F-3CF6-4449-8D02-893EB25E1EB1}"/>
    <dgm:cxn modelId="{18F61757-A4C9-954F-910F-D6499A15DF4E}" type="presParOf" srcId="{B8962085-97CB-084E-999F-B58BD701043E}" destId="{479CC5A0-A601-7047-A3B1-4A95341DC203}" srcOrd="0" destOrd="0" presId="urn:microsoft.com/office/officeart/2005/8/layout/hList1"/>
    <dgm:cxn modelId="{08748216-2D5D-6D4A-BC1C-3B5891184BCF}" type="presParOf" srcId="{479CC5A0-A601-7047-A3B1-4A95341DC203}" destId="{DC1A2EE9-0B81-0249-BAE2-7E8ABAF95231}" srcOrd="0" destOrd="0" presId="urn:microsoft.com/office/officeart/2005/8/layout/hList1"/>
    <dgm:cxn modelId="{E056F58E-F785-2C45-AA5E-749AC5038CC9}" type="presParOf" srcId="{479CC5A0-A601-7047-A3B1-4A95341DC203}" destId="{74798D57-D32E-C046-8CAE-BF57114DE3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EAEE1-B141-8149-B598-A2FC9726C17B}">
      <dsp:nvSpPr>
        <dsp:cNvPr id="0" name=""/>
        <dsp:cNvSpPr/>
      </dsp:nvSpPr>
      <dsp:spPr>
        <a:xfrm>
          <a:off x="1116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64E2"/>
                </a:outerShdw>
              </a:effectLst>
            </a:rPr>
            <a:t>network bandwidth</a:t>
          </a:r>
          <a:endParaRPr lang="en-US" sz="2600" kern="1200" dirty="0"/>
        </a:p>
      </dsp:txBody>
      <dsp:txXfrm>
        <a:off x="1116" y="0"/>
        <a:ext cx="2902148" cy="937260"/>
      </dsp:txXfrm>
    </dsp:sp>
    <dsp:sp modelId="{E1C9B790-AD02-DB4B-90E8-7BFEE9B60B8A}">
      <dsp:nvSpPr>
        <dsp:cNvPr id="0" name=""/>
        <dsp:cNvSpPr/>
      </dsp:nvSpPr>
      <dsp:spPr>
        <a:xfrm>
          <a:off x="291331" y="938175"/>
          <a:ext cx="2321718" cy="94198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0000"/>
              </a:solidFill>
              <a:effectLst/>
            </a:rPr>
            <a:t>relates to the capacity of the network links connecting a server to the Internet</a:t>
          </a:r>
        </a:p>
      </dsp:txBody>
      <dsp:txXfrm>
        <a:off x="318921" y="965765"/>
        <a:ext cx="2266538" cy="886809"/>
      </dsp:txXfrm>
    </dsp:sp>
    <dsp:sp modelId="{9C0BB106-18F0-064A-9F7C-7245A6EA83E6}">
      <dsp:nvSpPr>
        <dsp:cNvPr id="0" name=""/>
        <dsp:cNvSpPr/>
      </dsp:nvSpPr>
      <dsp:spPr>
        <a:xfrm>
          <a:off x="291331" y="2025085"/>
          <a:ext cx="2321718" cy="94198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0000"/>
              </a:solidFill>
              <a:effectLst/>
            </a:rPr>
            <a:t>for most organizations this is their connection to their Internet Service Provider (ISP)</a:t>
          </a:r>
        </a:p>
      </dsp:txBody>
      <dsp:txXfrm>
        <a:off x="318921" y="2052675"/>
        <a:ext cx="2266538" cy="886809"/>
      </dsp:txXfrm>
    </dsp:sp>
    <dsp:sp modelId="{200D4077-F322-A54F-A959-16520676AF19}">
      <dsp:nvSpPr>
        <dsp:cNvPr id="0" name=""/>
        <dsp:cNvSpPr/>
      </dsp:nvSpPr>
      <dsp:spPr>
        <a:xfrm>
          <a:off x="312092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system resources</a:t>
          </a:r>
          <a:endParaRPr lang="en-US" sz="26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>
        <a:off x="3120925" y="0"/>
        <a:ext cx="2902148" cy="937260"/>
      </dsp:txXfrm>
    </dsp:sp>
    <dsp:sp modelId="{331622DA-667B-3D42-86F2-0516235F2E15}">
      <dsp:nvSpPr>
        <dsp:cNvPr id="0" name=""/>
        <dsp:cNvSpPr/>
      </dsp:nvSpPr>
      <dsp:spPr>
        <a:xfrm>
          <a:off x="341114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0000"/>
              </a:solidFill>
              <a:effectLst/>
            </a:rPr>
            <a:t>aims to overload or crash the network handling software</a:t>
          </a:r>
        </a:p>
      </dsp:txBody>
      <dsp:txXfrm>
        <a:off x="3470618" y="996738"/>
        <a:ext cx="2202762" cy="1911774"/>
      </dsp:txXfrm>
    </dsp:sp>
    <dsp:sp modelId="{1EA47F75-BED3-5244-AD77-D9664E47C6FF}">
      <dsp:nvSpPr>
        <dsp:cNvPr id="0" name=""/>
        <dsp:cNvSpPr/>
      </dsp:nvSpPr>
      <dsp:spPr>
        <a:xfrm>
          <a:off x="624073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application resources</a:t>
          </a:r>
          <a:endParaRPr lang="en-US" sz="26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>
        <a:off x="6240735" y="0"/>
        <a:ext cx="2902148" cy="937260"/>
      </dsp:txXfrm>
    </dsp:sp>
    <dsp:sp modelId="{F711556B-CC33-6E40-9D5E-6524FC4A1052}">
      <dsp:nvSpPr>
        <dsp:cNvPr id="0" name=""/>
        <dsp:cNvSpPr/>
      </dsp:nvSpPr>
      <dsp:spPr>
        <a:xfrm>
          <a:off x="653095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0000"/>
              </a:solidFill>
              <a:effectLst/>
            </a:rPr>
            <a:t>typically involves a number of valid requests, each of which consumes significant resources, thus limiting the ability of the server to respond to requests from other users</a:t>
          </a:r>
        </a:p>
      </dsp:txBody>
      <dsp:txXfrm>
        <a:off x="6590428" y="996738"/>
        <a:ext cx="2202762" cy="191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4949027" y="-1984473"/>
          <a:ext cx="879673" cy="50718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ping flood using ICMP echo request packets</a:t>
          </a:r>
          <a:endParaRPr lang="en-US" sz="14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traditionally network administrators allow such packets into their networks because ping is a useful network diagnostic tool</a:t>
          </a:r>
          <a:endParaRPr lang="en-US" sz="14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 rot="-5400000">
        <a:off x="2852928" y="154568"/>
        <a:ext cx="5028930" cy="793789"/>
      </dsp:txXfrm>
    </dsp:sp>
    <dsp:sp modelId="{19357E6A-60B3-FC4E-9FC2-1ECE7041DD85}">
      <dsp:nvSpPr>
        <dsp:cNvPr id="0" name=""/>
        <dsp:cNvSpPr/>
      </dsp:nvSpPr>
      <dsp:spPr>
        <a:xfrm>
          <a:off x="0" y="1666"/>
          <a:ext cx="2852928" cy="1099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3678" y="55344"/>
        <a:ext cx="2745572" cy="992235"/>
      </dsp:txXfrm>
    </dsp:sp>
    <dsp:sp modelId="{AE11C2D4-26A0-484C-A22E-4A33CEF07817}">
      <dsp:nvSpPr>
        <dsp:cNvPr id="0" name=""/>
        <dsp:cNvSpPr/>
      </dsp:nvSpPr>
      <dsp:spPr>
        <a:xfrm rot="5400000">
          <a:off x="4949027" y="-829902"/>
          <a:ext cx="879673" cy="50718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uses UDP packets directed to some port number on the target system</a:t>
          </a:r>
          <a:endParaRPr lang="en-US" sz="14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 rot="-5400000">
        <a:off x="2852928" y="1309139"/>
        <a:ext cx="5028930" cy="793789"/>
      </dsp:txXfrm>
    </dsp:sp>
    <dsp:sp modelId="{5E105DE0-16B0-F645-ABF2-3DD1D6F6DDB8}">
      <dsp:nvSpPr>
        <dsp:cNvPr id="0" name=""/>
        <dsp:cNvSpPr/>
      </dsp:nvSpPr>
      <dsp:spPr>
        <a:xfrm>
          <a:off x="0" y="1156237"/>
          <a:ext cx="2852928" cy="1099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53678" y="1209915"/>
        <a:ext cx="2745572" cy="992235"/>
      </dsp:txXfrm>
    </dsp:sp>
    <dsp:sp modelId="{4B1A1837-8231-6840-8D50-F6DB4B3D4684}">
      <dsp:nvSpPr>
        <dsp:cNvPr id="0" name=""/>
        <dsp:cNvSpPr/>
      </dsp:nvSpPr>
      <dsp:spPr>
        <a:xfrm rot="5400000">
          <a:off x="4949027" y="324668"/>
          <a:ext cx="879673" cy="50718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sends TCP packets to the target system</a:t>
          </a:r>
          <a:endParaRPr lang="en-US" sz="14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total volume of packets is the aim of the attack rather than the system code</a:t>
          </a:r>
          <a:endParaRPr lang="en-US" sz="1400" kern="1200" dirty="0" smtClean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 rot="-5400000">
        <a:off x="2852928" y="2463709"/>
        <a:ext cx="5028930" cy="793789"/>
      </dsp:txXfrm>
    </dsp:sp>
    <dsp:sp modelId="{46E720AB-F321-FB41-8240-75830E95D297}">
      <dsp:nvSpPr>
        <dsp:cNvPr id="0" name=""/>
        <dsp:cNvSpPr/>
      </dsp:nvSpPr>
      <dsp:spPr>
        <a:xfrm>
          <a:off x="0" y="2310809"/>
          <a:ext cx="2852928" cy="1099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53678" y="2364487"/>
        <a:ext cx="2745572" cy="992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EDA1D-D411-8645-B08C-F96CBCCA4328}">
      <dsp:nvSpPr>
        <dsp:cNvPr id="0" name=""/>
        <dsp:cNvSpPr/>
      </dsp:nvSpPr>
      <dsp:spPr>
        <a:xfrm rot="16200000">
          <a:off x="-884011" y="885118"/>
          <a:ext cx="4648200" cy="2877963"/>
        </a:xfrm>
        <a:prstGeom prst="flowChartManualOperation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489" bIns="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use of multiple systems to generate attacks</a:t>
          </a:r>
          <a:endParaRPr lang="en-US" sz="2500" kern="1200" dirty="0">
            <a:solidFill>
              <a:schemeClr val="tx1"/>
            </a:solidFill>
          </a:endParaRPr>
        </a:p>
      </dsp:txBody>
      <dsp:txXfrm rot="5400000">
        <a:off x="1108" y="929639"/>
        <a:ext cx="2877963" cy="2788920"/>
      </dsp:txXfrm>
    </dsp:sp>
    <dsp:sp modelId="{D8B55FDF-77C1-834C-8C65-345A49A2973D}">
      <dsp:nvSpPr>
        <dsp:cNvPr id="0" name=""/>
        <dsp:cNvSpPr/>
      </dsp:nvSpPr>
      <dsp:spPr>
        <a:xfrm rot="16200000">
          <a:off x="2209799" y="885118"/>
          <a:ext cx="4648200" cy="2877963"/>
        </a:xfrm>
        <a:prstGeom prst="flowChartManualOperation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489" bIns="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attacker uses a flaw in operating system or in a common application to gain access and installs their program on it (zombie)</a:t>
          </a:r>
          <a:endParaRPr lang="en-US" sz="2500" kern="1200" dirty="0">
            <a:solidFill>
              <a:schemeClr val="tx1"/>
            </a:solidFill>
          </a:endParaRPr>
        </a:p>
      </dsp:txBody>
      <dsp:txXfrm rot="5400000">
        <a:off x="3094918" y="929639"/>
        <a:ext cx="2877963" cy="2788920"/>
      </dsp:txXfrm>
    </dsp:sp>
    <dsp:sp modelId="{40A340F6-F630-F841-B2E1-AB613AB02F5A}">
      <dsp:nvSpPr>
        <dsp:cNvPr id="0" name=""/>
        <dsp:cNvSpPr/>
      </dsp:nvSpPr>
      <dsp:spPr>
        <a:xfrm rot="16200000">
          <a:off x="5303611" y="885118"/>
          <a:ext cx="4648200" cy="2877963"/>
        </a:xfrm>
        <a:prstGeom prst="flowChartManualOperation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489" bIns="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large collections of such systems under the control of one attacker’s control can be created, forming a </a:t>
          </a:r>
          <a:r>
            <a:rPr lang="en-US" sz="2500" b="1" kern="1200" dirty="0" err="1" smtClean="0">
              <a:solidFill>
                <a:schemeClr val="tx1"/>
              </a:solidFill>
            </a:rPr>
            <a:t>botnet</a:t>
          </a:r>
          <a:endParaRPr lang="en-US" sz="2500" b="1" kern="1200" dirty="0" smtClean="0">
            <a:solidFill>
              <a:schemeClr val="tx1"/>
            </a:solidFill>
          </a:endParaRPr>
        </a:p>
      </dsp:txBody>
      <dsp:txXfrm rot="5400000">
        <a:off x="6188730" y="929639"/>
        <a:ext cx="2877963" cy="2788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40E5-AA75-F540-9AC8-A428CCFAF6D3}">
      <dsp:nvSpPr>
        <dsp:cNvPr id="0" name=""/>
        <dsp:cNvSpPr/>
      </dsp:nvSpPr>
      <dsp:spPr>
        <a:xfrm>
          <a:off x="0" y="0"/>
          <a:ext cx="4511040" cy="9723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prevention and preemption</a:t>
          </a:r>
          <a:endParaRPr lang="en-US" sz="1400" b="1" kern="1200" dirty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Enforce resource consumption policies and provide backups for systems</a:t>
          </a:r>
          <a:endParaRPr lang="en-US" sz="1100" b="1" kern="1200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sp:txBody>
      <dsp:txXfrm>
        <a:off x="28478" y="28478"/>
        <a:ext cx="3379679" cy="915356"/>
      </dsp:txXfrm>
    </dsp:sp>
    <dsp:sp modelId="{18164F88-DE1C-7E4B-A35B-CA51C5DF794C}">
      <dsp:nvSpPr>
        <dsp:cNvPr id="0" name=""/>
        <dsp:cNvSpPr/>
      </dsp:nvSpPr>
      <dsp:spPr>
        <a:xfrm>
          <a:off x="377799" y="1149096"/>
          <a:ext cx="4511040" cy="9723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64E2"/>
                </a:outerShdw>
              </a:effectLst>
            </a:rPr>
            <a:t>attack detection and filtering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Filter out packets likely to be part of attack</a:t>
          </a:r>
          <a:endParaRPr lang="en-US" sz="1100" b="1" kern="1200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sp:txBody>
      <dsp:txXfrm>
        <a:off x="406277" y="1177574"/>
        <a:ext cx="3444281" cy="915356"/>
      </dsp:txXfrm>
    </dsp:sp>
    <dsp:sp modelId="{4FA33190-3A54-BC4A-AAEE-1A90F556FE85}">
      <dsp:nvSpPr>
        <dsp:cNvPr id="0" name=""/>
        <dsp:cNvSpPr/>
      </dsp:nvSpPr>
      <dsp:spPr>
        <a:xfrm>
          <a:off x="749960" y="2298192"/>
          <a:ext cx="4511040" cy="9723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source </a:t>
          </a:r>
          <a:r>
            <a:rPr lang="en-US" sz="1400" b="1" kern="1200" dirty="0" err="1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traceback</a:t>
          </a:r>
          <a:r>
            <a:rPr lang="en-US" sz="14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 and identification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Often doesn’t yield results fast enough to to current attack, but can prevent future ones</a:t>
          </a:r>
          <a:endParaRPr lang="en-US" sz="1100" b="1" kern="1200" dirty="0" smtClean="0">
            <a:effectLst>
              <a:outerShdw blurRad="38100" dist="38100" dir="2700000" algn="tl">
                <a:srgbClr val="0064E2"/>
              </a:outerShdw>
            </a:effectLst>
            <a:ea typeface="ＭＳ Ｐゴシック" pitchFamily="-1" charset="-128"/>
          </a:endParaRPr>
        </a:p>
      </dsp:txBody>
      <dsp:txXfrm>
        <a:off x="778438" y="2326670"/>
        <a:ext cx="3449920" cy="915356"/>
      </dsp:txXfrm>
    </dsp:sp>
    <dsp:sp modelId="{CBFDAD9E-3A53-1C4F-BBA6-BA2FFA1D3DB9}">
      <dsp:nvSpPr>
        <dsp:cNvPr id="0" name=""/>
        <dsp:cNvSpPr/>
      </dsp:nvSpPr>
      <dsp:spPr>
        <a:xfrm>
          <a:off x="1127759" y="3447288"/>
          <a:ext cx="4511040" cy="9723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attack reaction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</a:rPr>
            <a:t>after the attack</a:t>
          </a:r>
        </a:p>
      </dsp:txBody>
      <dsp:txXfrm>
        <a:off x="1156237" y="3475766"/>
        <a:ext cx="3444281" cy="915356"/>
      </dsp:txXfrm>
    </dsp:sp>
    <dsp:sp modelId="{E94E7B59-EB68-4F49-88EA-2BF2FB91202C}">
      <dsp:nvSpPr>
        <dsp:cNvPr id="0" name=""/>
        <dsp:cNvSpPr/>
      </dsp:nvSpPr>
      <dsp:spPr>
        <a:xfrm>
          <a:off x="3879037" y="744702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021237" y="744702"/>
        <a:ext cx="347602" cy="475582"/>
      </dsp:txXfrm>
    </dsp:sp>
    <dsp:sp modelId="{AEF2102F-665D-3D42-97DB-A8D8233082D9}">
      <dsp:nvSpPr>
        <dsp:cNvPr id="0" name=""/>
        <dsp:cNvSpPr/>
      </dsp:nvSpPr>
      <dsp:spPr>
        <a:xfrm>
          <a:off x="4256836" y="1893798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399036" y="1893798"/>
        <a:ext cx="347602" cy="475582"/>
      </dsp:txXfrm>
    </dsp:sp>
    <dsp:sp modelId="{951E9E9F-F451-FE43-B83A-AD1D756BF21E}">
      <dsp:nvSpPr>
        <dsp:cNvPr id="0" name=""/>
        <dsp:cNvSpPr/>
      </dsp:nvSpPr>
      <dsp:spPr>
        <a:xfrm>
          <a:off x="4628997" y="3042894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771197" y="3042894"/>
        <a:ext cx="347602" cy="475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2EE9-0B81-0249-BAE2-7E8ABAF95231}">
      <dsp:nvSpPr>
        <dsp:cNvPr id="0" name=""/>
        <dsp:cNvSpPr/>
      </dsp:nvSpPr>
      <dsp:spPr>
        <a:xfrm>
          <a:off x="0" y="43376"/>
          <a:ext cx="690880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" charset="-128"/>
              <a:cs typeface="ＭＳ Ｐゴシック" pitchFamily="-1" charset="-128"/>
            </a:rPr>
            <a:t> Good Incident Response Plan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0" y="43376"/>
        <a:ext cx="6908800" cy="633600"/>
      </dsp:txXfrm>
    </dsp:sp>
    <dsp:sp modelId="{74798D57-D32E-C046-8CAE-BF57114DE3E1}">
      <dsp:nvSpPr>
        <dsp:cNvPr id="0" name=""/>
        <dsp:cNvSpPr/>
      </dsp:nvSpPr>
      <dsp:spPr>
        <a:xfrm>
          <a:off x="0" y="676976"/>
          <a:ext cx="6908800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details on how to contact technical personal for ISP </a:t>
          </a:r>
          <a:endParaRPr lang="en-US" sz="2200" kern="1200" dirty="0">
            <a:effectLst>
              <a:outerShdw blurRad="38100" dist="38100" dir="2700000" algn="tl">
                <a:srgbClr val="0064E2"/>
              </a:outerShdw>
            </a:effectLst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needed to impose traffic filtering upstream</a:t>
          </a:r>
          <a:endParaRPr lang="en-US" sz="2200" kern="1200" dirty="0">
            <a:effectLst>
              <a:outerShdw blurRad="38100" dist="38100" dir="2700000" algn="tl">
                <a:srgbClr val="0064E2"/>
              </a:outerShdw>
            </a:effectLst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effectLst>
                <a:outerShdw blurRad="38100" dist="38100" dir="2700000" algn="tl">
                  <a:srgbClr val="0064E2"/>
                </a:outerShdw>
              </a:effectLst>
            </a:rPr>
            <a:t>details of how to respond to the attack</a:t>
          </a:r>
          <a:endParaRPr lang="en-US" sz="2200" kern="1200" dirty="0">
            <a:effectLst>
              <a:outerShdw blurRad="38100" dist="38100" dir="2700000" algn="tl">
                <a:srgbClr val="0064E2"/>
              </a:outerShdw>
            </a:effectLst>
          </a:endParaRPr>
        </a:p>
      </dsp:txBody>
      <dsp:txXfrm>
        <a:off x="0" y="676976"/>
        <a:ext cx="6908800" cy="132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2480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denial-of-service attack 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B0B809-7198-AA4D-84BE-466E996A403B}" type="slidenum">
              <a:rPr lang="en-AU" smtClean="0">
                <a:latin typeface="Arial" pitchFamily="1" charset="0"/>
              </a:rPr>
              <a:pPr/>
              <a:t>1</a:t>
            </a:fld>
            <a:endParaRPr lang="en-AU" smtClean="0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take a variety of forms, based on which network protocol 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ICMP flooding attack. This type of ICMP packet was chosen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attacker can generate large volumes of one of these packet types. Because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packets include part of some notional erroneous packet that supposedly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caused the error being reported, they can be made comparatively large, increasing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effectiveness in flooding the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SYN flooding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Recognizing the limitations of flooding attacks generated by a single system, 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earlier significant developments in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tools was the use of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to generate attacks. These systems were typically compromised user workstations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PCs. The attacker used some well-known flaw in the operating system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some common application to gain access to these systems and to install his or her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own programs on it. Such systems are known as zombies. Once suitable backdoor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programs were installed on these systems, they were entirely under the attacker’s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control. Large collections of such systems under the control of one attacker can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created, collectively forming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botnet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as we discuss in Chapter 6 . Such networks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compromised systems are a favorite tool of attacker, and can be used for a variety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purposes, including distributed denial-of-service (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attacks. In the example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shown in Figure 7.1 , some of the broadband user systems may be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used as zombies to attack any of the company or other links shown.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7.5 and 7.6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12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 smtClean="0"/>
              <a:t>INVITE requests with spoofed IP addresses, or alternately a </a:t>
            </a:r>
            <a:r>
              <a:rPr lang="en-US" dirty="0" err="1" smtClean="0"/>
              <a:t>DDoS</a:t>
            </a:r>
            <a:r>
              <a:rPr lang="en-US" dirty="0" smtClean="0"/>
              <a:t> attack using a</a:t>
            </a:r>
          </a:p>
          <a:p>
            <a:pPr>
              <a:defRPr/>
            </a:pPr>
            <a:r>
              <a:rPr lang="en-US" dirty="0" err="1" smtClean="0"/>
              <a:t>botnet</a:t>
            </a:r>
            <a:r>
              <a:rPr lang="en-US" dirty="0" smtClean="0"/>
              <a:t> to generate numerous INVITE request. This attack puts a load on the SIP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13</a:t>
            </a:fld>
            <a:endParaRPr lang="en-AU" smtClean="0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 smtClean="0"/>
              <a:t>An intriguing and unusual form of HTTP-based attack is </a:t>
            </a:r>
            <a:r>
              <a:rPr lang="en-US" dirty="0" err="1" smtClean="0"/>
              <a:t>Slowloris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[GIOB09]. </a:t>
            </a:r>
            <a:r>
              <a:rPr lang="en-US" dirty="0" err="1" smtClean="0"/>
              <a:t>Slowloris</a:t>
            </a:r>
            <a:r>
              <a:rPr lang="en-US" dirty="0" smtClean="0"/>
              <a:t> exploits the common server technique of using multiple</a:t>
            </a:r>
          </a:p>
          <a:p>
            <a:pPr>
              <a:defRPr/>
            </a:pPr>
            <a:r>
              <a:rPr lang="en-US" dirty="0" smtClean="0"/>
              <a:t>threads to support multiple requests to the same server application. It attempts</a:t>
            </a:r>
          </a:p>
          <a:p>
            <a:pPr>
              <a:defRPr/>
            </a:pPr>
            <a:r>
              <a:rPr lang="en-US" dirty="0" smtClean="0"/>
              <a:t>to monopolize all of the available request handling threads on the Web server</a:t>
            </a:r>
          </a:p>
          <a:p>
            <a:pPr>
              <a:defRPr/>
            </a:pPr>
            <a:r>
              <a:rPr lang="en-US" dirty="0" smtClean="0"/>
              <a:t>by sending HTTP requests that never complete. Since each request consumes a</a:t>
            </a:r>
          </a:p>
          <a:p>
            <a:pPr>
              <a:defRPr/>
            </a:pPr>
            <a:r>
              <a:rPr lang="en-US" dirty="0" smtClean="0"/>
              <a:t>thread, the </a:t>
            </a:r>
            <a:r>
              <a:rPr lang="en-US" dirty="0" err="1" smtClean="0"/>
              <a:t>Slowloris</a:t>
            </a:r>
            <a:r>
              <a:rPr lang="en-US" dirty="0" smtClean="0"/>
              <a:t> attack eventually consumes all of the Web server’s connection</a:t>
            </a:r>
          </a:p>
          <a:p>
            <a:pPr>
              <a:defRPr/>
            </a:pPr>
            <a:r>
              <a:rPr lang="en-US" dirty="0" smtClean="0"/>
              <a:t>capacity, effectively denying access to legitimate users.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HTTP protocol specification (RFC2616) states that a blank line must be</a:t>
            </a:r>
          </a:p>
          <a:p>
            <a:pPr>
              <a:defRPr/>
            </a:pPr>
            <a:r>
              <a:rPr lang="en-US" dirty="0" smtClean="0"/>
              <a:t>used to indicate the end of the request headers and the beginning of the payload,</a:t>
            </a:r>
          </a:p>
          <a:p>
            <a:pPr>
              <a:defRPr/>
            </a:pPr>
            <a:r>
              <a:rPr lang="en-US" dirty="0" smtClean="0"/>
              <a:t>if any. Once the entire request is received, the Web server may then respond. The</a:t>
            </a:r>
          </a:p>
          <a:p>
            <a:pPr>
              <a:defRPr/>
            </a:pPr>
            <a:r>
              <a:rPr lang="en-US" dirty="0" err="1" smtClean="0"/>
              <a:t>Slowloris</a:t>
            </a:r>
            <a:r>
              <a:rPr lang="en-US" dirty="0" smtClean="0"/>
              <a:t> attack operates by establishing multiple connections to the Web server.</a:t>
            </a:r>
          </a:p>
          <a:p>
            <a:pPr>
              <a:defRPr/>
            </a:pPr>
            <a:r>
              <a:rPr lang="en-US" dirty="0" smtClean="0"/>
              <a:t>On each connection, it sends an incomplete request that does not include the terminating</a:t>
            </a:r>
          </a:p>
          <a:p>
            <a:pPr>
              <a:defRPr/>
            </a:pPr>
            <a:r>
              <a:rPr lang="en-US" dirty="0" smtClean="0"/>
              <a:t>newline sequence. The attacker sends additional header lines periodically to</a:t>
            </a:r>
          </a:p>
          <a:p>
            <a:pPr>
              <a:defRPr/>
            </a:pPr>
            <a:r>
              <a:rPr lang="en-US" dirty="0" smtClean="0"/>
              <a:t>keep the connection alive, but never sends the terminating newline sequence. The</a:t>
            </a:r>
          </a:p>
          <a:p>
            <a:pPr>
              <a:defRPr/>
            </a:pPr>
            <a:r>
              <a:rPr lang="en-US" dirty="0" smtClean="0"/>
              <a:t>Web server keeps the connection open, expecting more information to complete</a:t>
            </a:r>
          </a:p>
          <a:p>
            <a:pPr>
              <a:defRPr/>
            </a:pPr>
            <a:r>
              <a:rPr lang="en-US" dirty="0" smtClean="0"/>
              <a:t>the request. As the attack continues, the volume of long-standing </a:t>
            </a:r>
            <a:r>
              <a:rPr lang="en-US" dirty="0" err="1" smtClean="0"/>
              <a:t>Slowloris</a:t>
            </a:r>
            <a:r>
              <a:rPr lang="en-US" dirty="0" smtClean="0"/>
              <a:t> connections</a:t>
            </a:r>
          </a:p>
          <a:p>
            <a:pPr>
              <a:defRPr/>
            </a:pPr>
            <a:r>
              <a:rPr lang="en-US" dirty="0" smtClean="0"/>
              <a:t>increases, eventually consuming all available Web server connections, thus</a:t>
            </a:r>
          </a:p>
          <a:p>
            <a:pPr>
              <a:defRPr/>
            </a:pPr>
            <a:r>
              <a:rPr lang="en-US" dirty="0" smtClean="0"/>
              <a:t>rendering the Web server unavailable to respond to legitimate requests.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Slowloris</a:t>
            </a:r>
            <a:r>
              <a:rPr lang="en-US" dirty="0" smtClean="0"/>
              <a:t> is different from typical denials of service in that </a:t>
            </a:r>
            <a:r>
              <a:rPr lang="en-US" dirty="0" err="1" smtClean="0"/>
              <a:t>Slowloris</a:t>
            </a:r>
            <a:r>
              <a:rPr lang="en-US" dirty="0" smtClean="0"/>
              <a:t> traffic</a:t>
            </a:r>
          </a:p>
          <a:p>
            <a:pPr>
              <a:defRPr/>
            </a:pPr>
            <a:r>
              <a:rPr lang="en-US" dirty="0" smtClean="0"/>
              <a:t>utilizes legitimate HTTP traffic, and does not rely on using special “bad” HTTP</a:t>
            </a:r>
          </a:p>
          <a:p>
            <a:pPr>
              <a:defRPr/>
            </a:pPr>
            <a:r>
              <a:rPr lang="en-US" dirty="0" smtClean="0"/>
              <a:t>requests that exploit bugs in specific HTTP servers. Because of this, existing intrusion</a:t>
            </a:r>
          </a:p>
          <a:p>
            <a:pPr>
              <a:defRPr/>
            </a:pPr>
            <a:r>
              <a:rPr lang="en-US" dirty="0" smtClean="0"/>
              <a:t>detection and intrusion prevention solutions that rely on signatures to detect</a:t>
            </a:r>
          </a:p>
          <a:p>
            <a:pPr>
              <a:defRPr/>
            </a:pPr>
            <a:r>
              <a:rPr lang="en-US" dirty="0" smtClean="0"/>
              <a:t>attacks will generally not recognize </a:t>
            </a:r>
            <a:r>
              <a:rPr lang="en-US" dirty="0" err="1" smtClean="0"/>
              <a:t>Slowloris</a:t>
            </a:r>
            <a:r>
              <a:rPr lang="en-US" dirty="0" smtClean="0"/>
              <a:t>. This means that </a:t>
            </a:r>
            <a:r>
              <a:rPr lang="en-US" dirty="0" err="1" smtClean="0"/>
              <a:t>Slowloris</a:t>
            </a:r>
            <a:r>
              <a:rPr lang="en-US" dirty="0" smtClean="0"/>
              <a:t> is capable</a:t>
            </a:r>
          </a:p>
          <a:p>
            <a:pPr>
              <a:defRPr/>
            </a:pPr>
            <a:r>
              <a:rPr lang="en-US" dirty="0" smtClean="0"/>
              <a:t>of being effective even when standard enterprise-grade intrusion detection and</a:t>
            </a:r>
          </a:p>
          <a:p>
            <a:pPr>
              <a:defRPr/>
            </a:pPr>
            <a:r>
              <a:rPr lang="en-US" dirty="0" smtClean="0"/>
              <a:t>intrusion prevention systems are in place.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There are a number of countermeasures that can be taken against </a:t>
            </a:r>
            <a:r>
              <a:rPr lang="en-US" dirty="0" err="1" smtClean="0"/>
              <a:t>Slowloris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type attacks, including limiting the rate of incoming connections from a particular</a:t>
            </a:r>
          </a:p>
          <a:p>
            <a:pPr>
              <a:defRPr/>
            </a:pPr>
            <a:r>
              <a:rPr lang="en-US" dirty="0" smtClean="0"/>
              <a:t>host; varying the timeout on connections as a function of the number of connections;</a:t>
            </a:r>
          </a:p>
          <a:p>
            <a:pPr>
              <a:defRPr/>
            </a:pPr>
            <a:r>
              <a:rPr lang="en-US" dirty="0" smtClean="0"/>
              <a:t>and delayed binding. Delayed binding is performed by load balancing software. In</a:t>
            </a:r>
          </a:p>
          <a:p>
            <a:pPr>
              <a:defRPr/>
            </a:pPr>
            <a:r>
              <a:rPr lang="en-US" dirty="0" smtClean="0"/>
              <a:t>essence, the load balancer performs an HTTP request header completeness check,</a:t>
            </a:r>
          </a:p>
          <a:p>
            <a:pPr>
              <a:defRPr/>
            </a:pPr>
            <a:r>
              <a:rPr lang="en-US" dirty="0" smtClean="0"/>
              <a:t>which means that the HTTP request will not be sent to the appropriate Web server</a:t>
            </a:r>
          </a:p>
          <a:p>
            <a:pPr>
              <a:defRPr/>
            </a:pPr>
            <a:r>
              <a:rPr lang="en-US" dirty="0" smtClean="0"/>
              <a:t>until the final two carriage return and line feeds are sent by the HTTP client. This is</a:t>
            </a:r>
          </a:p>
          <a:p>
            <a:pPr>
              <a:defRPr/>
            </a:pPr>
            <a:r>
              <a:rPr lang="en-US" dirty="0" smtClean="0"/>
              <a:t>the key bit of information. Basically, delayed binding ensures that your Web server</a:t>
            </a:r>
          </a:p>
          <a:p>
            <a:pPr>
              <a:defRPr/>
            </a:pPr>
            <a:r>
              <a:rPr lang="en-US" dirty="0" smtClean="0"/>
              <a:t>or proxy will never see any of the incomplete requests being sent out by </a:t>
            </a:r>
            <a:r>
              <a:rPr lang="en-US" dirty="0" err="1" smtClean="0"/>
              <a:t>Slowloris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14</a:t>
            </a:fld>
            <a:endParaRPr lang="en-AU" smtClean="0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15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contrast to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where the intermediaries are compromised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running the attacker’s programs, reflector and amplifier attacks use network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functioning normally. The attacker sends a network packet with a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to a service running on some network server. The server responds to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packet, sending it to the spoofed source address that belongs to the actual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target. If the attacker sends a number of requests to a number of servers, all with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same spoofed source address, the resulting flood of responses can overwhelm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target’s network link. The fact that normal server systems are being used as intermediaries,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that their handling of the packets is entirely conventional, means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 be easier to deploy and harder to trace back to the actual attacker.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two basic variants of this type of attack: the simple reflection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amplification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reflection attack is a direct implementation of this type of attack. The attacker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sends packets to a known service on the intermediary with a spoofed source address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actual target system. When the intermediary responds, the response is sent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target. Effectively this reflects the attack off the intermediary, which is termed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reflector, and is why this is called a reflection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attacker would like to use a service that created a larger response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than the original request. This allows the attacker to convert a lower volume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stream of packets from the originating system into a higher volume of packet data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 intermediary directed at the target. Common UDP services are often used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purpose. Originally the echo service was a favored choice, although it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create a larger response packet. However, any generally accessible UDP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could be used for this type of attack. The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chargen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DNS, SNMP, or ISAKMP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have all been exploited in this manner, in part because they can be made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generate larger response packets directed at the target.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intermediary systems are often chosen to be high-capacity network servers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routers with very good network connections. This means they can generate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 volumes of traffic if necessary, and if not, the attack traffic can be obscured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normal high volumes of traffic flowing through them. If the attacker spreads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over a number of intermediaries in a cyclic manner, then the attack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flow may well not be easily distinguished from the other traffic flowing from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This, combined with the use of spoofed source addresses, greatly increases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difficulty of any attempt to trace the packet flows back to the attacker’s system.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variant of reflection attack uses TCP SYN packets and exploits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normal three-way handshake used to establish a TCP connection. The attacker sends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number of SYN packets with spoofed source addresses to the chosen intermediaries.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turn the intermediaries respond with a SYN-ACK packet to the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which is actually the target system. The attacker uses this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number of intermediaries. The aim is to generate high enough volumes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to flood the link to the target system. The target system will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RST packet for any that get through, but by then the attack has already succeeded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overwhelming the target’s network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variant is a flooding attack that differs from the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we discussed earlier in this chapter. The goal is to flood the network link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target, not to exhaust its network handling resources. Indeed, the attacker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usually take care to limit the volume of traffic to any particular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ensure that it is not overwhelmed by, or even notices, this traffic. This is both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because its continued correct functioning is an essential component of this attack,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is limiting the chance of the attacker’s actions being detected. The 2002 attack on</a:t>
            </a:r>
          </a:p>
          <a:p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GRC.com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was of this form. It used connection requests to the BGP routing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core routers as the primary intermediaries. These generated sufficient response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to completely block normal access to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GRC.com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However,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GRC.com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discovered, once this traffic was blocked, a range of other services, on other intermediaries,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were also being used. GRC noted in its report on this attack that “you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 you’re in trouble when packet floods are competing to flood you.”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generally accessible TCP service can be used in this type of attack.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 number of servers available on the Internet, including many well-known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with very high capacity network links, there are many possible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used. What makes this attack even more effective is that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individual TCP connection requests are indistinguishable from normal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directed to the server. It is only if they are running some form of intrusion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detection system that detects the large numbers of failed connection requests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system that this attack might be detected and possibly blocked. If the attacker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using a number of intermediaries, then it is very likely that even if some detect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block the attack, many others will not, and the attack will still succeed.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16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variation of the reflector attack establishes a self-contained loop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 intermediary and the target system. Both systems act as reflectors.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Figure 7.6 , based on [SCAR08], shows this type of attack. The upper part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figure shows normal Domain Name System operation. The DNS client sends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query from its UDP port 1792 to the server’s DNS port 53 to obtain the IP address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domain name. The DNS server sends a UDP response packet including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 address. The lower part of the figure shows a reflection attack using DNS.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sends a query to the DNS server with a spoofed IP source address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j.k.l.m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; this is the IP address of the target. The attacker uses port 7, which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associated with echo, a reflector service. The DNS server then sends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 victim of the attack,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j.k.l.m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addressed to port 7. If the victim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offering the echo service, it may create a packet that echoes the received data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DNS server. This can cause a loop between the DNS server and the victim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server responds to the packets sent by the victim. Most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prevented through network-based and host-based firewall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rulesets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reject suspicious combinations of source and destination ports.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very effective if possible, this type of attack is fairly easy to filter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because the combinations of service ports used should never occur in normal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operation.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implementing any of these reflection attacks, the attacker could use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system as the original source of packets. This suffices, particularly if a service is used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generates larger response packets than those originally sent to the intermediary.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multiple systems might be used to generate higher volumes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reflected and to further obscure the path back to the attacker. Typically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botnet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used in this case.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characteristic of reflection attacks is the lack of backscatter traffic.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both direct flooding attacks and SYN spoofing attacks, the use of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 results in response packets being scattered across the Internet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thus detectable. This allows security researchers to estimate the volumes of such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 In reflection attacks, the spoofed source address directs all the packets 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desired target and any responses to the intermediary. There is no generally visible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side effect of these attacks, making them much harder to quantify. Evidence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 is only available from either the targeted systems and their ISPs or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systems. In either case, specific instrumentation and monitoring would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needed to collect this evidence.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Fundamental to the success of reflection attacks is the ability to create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spoofed-source packets. If filters are in place that block spoofed-source packets,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these attacks are simply not possible. This is the most basic, fundamental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defense against such attacks. This is not the case with either SYN spoofing or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(distributed or not). They can succeed using real source addresses,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consequences already noted.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17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are a variant of reflector attacks and also involve sending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implemented this variant. Note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 all the reflection-based attacks, the basic defense against these is to prevent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use of spoofed source addresses. Appropriate configuration of DNS servers,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 limiting recursive responses to internal client systems only,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 some variants of this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prevention and preemption (before the attack): These mechanisms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detection and filtering (during the attack): These mechanisms attempt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source 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reaction (after the attack): This is an attempt to eliminate or curtail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2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NIST Computer Security Incident Handling Guide [SCAR08] defines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denial-of-service (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attack as follows: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(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is an action that prevents or impairs the authorized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dirty="0" smtClean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SYN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whose principal originator is Daniel Bernstein. It is available in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. On the assumption that the majority of the entries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9012F-A4A2-5342-9008-DC1944CB21FA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respond successfully to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a good incident response plan is needed.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must include details of how to contact technical personal for your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provider(s). This contact must be possible using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nonnetworked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means,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under attack your network connection may well not be usable.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flooding attacks, can only be filtered upstream of your network connection.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plan should also contain details of how to respond to the attack. The division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responsibilities between organizational personnel and the ISP will depend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resources available and technical capabilities of the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Within an organization you should have implemented the standard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broadcast, and rate limiting filters we discuss earlier in this chapter.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Ideally, you should also have some form of automated network monitoring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intrusion detection system running so personnel will be notified should abnormal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be detected. We discuss such systems in Chapter 8 . Research continues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how best identify abnormal traffic. It may be on the basis of changes in patterns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flow information, source addresses, or other traffic characteristics, as [CARL06]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discuss. It is important that an organization knows its normal traffic patterns so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 baseline with which to compare abnormal traffic flows. Without such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knowledge, the earliest indication is likely to be a report from users inside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outside the organization that its network connection has failed. Identifying the reason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failure, whether attack, misconfiguration, or hardware or software failure,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take valuable additional time to identify.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bandwidth relates to the capacity of the network links connecting a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wider Internet. For most organizations, this is their connection to their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 (ISP), as shown in the example network in Figure 7.1 . Usually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will have a lower capacity than the links within and between ISP routers.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it is possible for more traffic to arrive at the ISP’s routers over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higher-capacity links than can be carried over the link to the organization. In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circumstance, the router must discard some packets, delivering only as many as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by the link. In normal network operation such high loads might occur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a popular server experiencing traffic from a large number of legitimate users.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random portion of these users will experience a degraded or nonexistent service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consequence. This is expected behavior for an overloaded TCP/IP network link.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vast majority of traffic directed at the target server is malicious,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generated either directly or indirectly by the attacker. This traffic overwhelms any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legitimate traffic, effectively denying legitimate users access to the server. The GRC.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 (Gibson Research Corporation) Web site contains several reports detailing</a:t>
            </a:r>
          </a:p>
          <a:p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on its servers in 2001 and 2002 and its responses to them. These clearly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illustrate the effect of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targeting system resources typically aims to overload or crash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handling software. Rather than consuming bandwidth with large volumes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traffic, specific types of packets are sent that consume the limited resources available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system. These include temporary buffers used to hold arriving packets, tables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open connections, and similar memory data structures. The SYN spoofing attack,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next, is of this type. It targets the table of TCP connections on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form of system resource attack uses packets whose structure triggers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bug in the system’s network handling software, causing it to crash. This means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can no longer communicate over the network until this software is reloaded,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generally by rebooting the target system. This is known as 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poison packet 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classic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of death and teardrop attacks, directed at older Windows 9x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were of this form. These targeted bugs in the Windows network code that handled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echo request packets and packet fragmentation, respectively.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attack on a specific application, such as a Web server, typically involves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valid requests, each of which consumes significant resources. This then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limits the ability of the server to respond to requests from other users. For example,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Web server might include the ability to make database queries. If a large, costly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query can be constructed, then an attacker could generate a large number of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severely load the server. This limits its ability to respond to valid requests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other users. This type of attack is known as a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cyberslam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. [KAND05] discusses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kind, and suggests some possible countermeasures. Another alternative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construct a request that triggers a bug in the server program, causing it to crash.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the server is no longer able to respond to requests until it is restarted.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may also be characterized by how many systems are used to direct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at the target system. Originally only one, or a small number of source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under the attacker’s control, was used. This is all that is required to 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needed for any attack targeting a bug in a server’s network handling code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application. Attacks requiring high traffic volumes are more commonly sent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multiple systems at the same time, using distributed or amplified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 We discuss these later in this chapter.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5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source address spoofing. Given sufficiently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the use of packets with forged source addresses means the attacking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many ISPs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nal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flow of spoofed-source packets. Security researchers, such as those with the</a:t>
            </a:r>
          </a:p>
          <a:p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backscatter traffic . Monitoring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DoS attack is the</a:t>
            </a:r>
          </a:p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attack. This attacks the ability of a network server to respond to TCP</a:t>
            </a:r>
          </a:p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 the three-way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 that TCP uses to establish a connection. This is illustrated in Figure 7.2 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SYN spoofing attack exploits this behavior on the targeted server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460500"/>
            <a:ext cx="9906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0" y="4953000"/>
            <a:ext cx="9906000" cy="46038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/>
        </p:nvSpPr>
        <p:spPr>
          <a:xfrm>
            <a:off x="131110" y="85166"/>
            <a:ext cx="4802468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Oval 10"/>
          <p:cNvSpPr/>
          <p:nvPr/>
        </p:nvSpPr>
        <p:spPr>
          <a:xfrm>
            <a:off x="194236" y="112059"/>
            <a:ext cx="4551360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86499" y="138953"/>
            <a:ext cx="4321175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Oval 12"/>
          <p:cNvSpPr/>
          <p:nvPr/>
        </p:nvSpPr>
        <p:spPr>
          <a:xfrm>
            <a:off x="286498" y="138953"/>
            <a:ext cx="4221778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0" y="1572768"/>
            <a:ext cx="5319522" cy="2130552"/>
          </a:xfrm>
        </p:spPr>
        <p:txBody>
          <a:bodyPr anchor="b" anchorCtr="0"/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7700" y="3711388"/>
            <a:ext cx="5319522" cy="886968"/>
          </a:xfr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EDEE8-78A5-304C-BEDD-4DE85756E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906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906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42225" y="1116106"/>
            <a:ext cx="51181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0"/>
            <a:ext cx="387985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895600"/>
            <a:ext cx="387985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46168" y="1148002"/>
            <a:ext cx="480441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E5118-3DD8-CD43-98CE-41115F46F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584325"/>
            <a:ext cx="9906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12A9-3378-C048-BA51-092773FB5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 rot="5400000">
            <a:off x="4690269" y="3404394"/>
            <a:ext cx="6858000" cy="49212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-10583" y="1664783"/>
              <a:ext cx="9144001" cy="1461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-10583" y="1620952"/>
              <a:ext cx="9144001" cy="146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6208" y="609601"/>
            <a:ext cx="1719792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1"/>
            <a:ext cx="718185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86738" y="6356350"/>
            <a:ext cx="12430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87D85-B2B4-5241-986B-C18ED9707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1584325"/>
            <a:ext cx="9906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47E63-19F3-B34A-9F3D-01F8BBFF5E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906000" cy="46038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906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45678" y="685801"/>
            <a:ext cx="5707053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48816" y="712694"/>
            <a:ext cx="539877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2491" y="1573306"/>
            <a:ext cx="3957543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2491" y="3998259"/>
            <a:ext cx="3957543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61335" y="716993"/>
            <a:ext cx="5315331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69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1447800"/>
            <a:ext cx="9906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4940300"/>
            <a:ext cx="9906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133601"/>
            <a:ext cx="8913681" cy="1362075"/>
          </a:xfrm>
        </p:spPr>
        <p:txBody>
          <a:bodyPr anchor="b" anchorCtr="0"/>
          <a:lstStyle>
            <a:lvl1pPr algn="ctr"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3529014"/>
            <a:ext cx="8913681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ED3A5-0616-8B42-BA98-0D7B947E1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906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2057401"/>
            <a:ext cx="425958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1120" y="2057401"/>
            <a:ext cx="425958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090C9-C282-9E48-955A-F837FBED0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906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34671"/>
            <a:ext cx="425958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514601"/>
            <a:ext cx="425958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734671"/>
            <a:ext cx="425958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514601"/>
            <a:ext cx="425958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4A057-E375-1448-AB1A-069DC4B17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906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246DC-B0C7-ED4F-9D8F-D3E84B87B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7F904-2A27-104D-A073-8E5E0AC31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658906"/>
            <a:ext cx="390220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170" y="273051"/>
            <a:ext cx="455676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299" y="1905001"/>
            <a:ext cx="390220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5A107-3409-E94F-9501-13E6EF905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2057400"/>
            <a:ext cx="89154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1835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228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fld id="{2BBB116C-A58D-3D49-A2FD-F54B3F830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72" r:id="rId8"/>
    <p:sldLayoutId id="2147483773" r:id="rId9"/>
    <p:sldLayoutId id="2147483781" r:id="rId10"/>
    <p:sldLayoutId id="2147483782" r:id="rId11"/>
    <p:sldLayoutId id="214748378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1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ＭＳ Ｐゴシック" pitchFamily="-110" charset="-128"/>
        </a:defRPr>
      </a:lvl1pPr>
      <a:lvl2pPr marL="6858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1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2pPr>
      <a:lvl3pPr marL="10350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1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3pPr>
      <a:lvl4pPr marL="13716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1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4pPr>
      <a:lvl5pPr marL="17208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1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457700" y="1573213"/>
            <a:ext cx="5319713" cy="3079923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/>
              <a:t>Denial of </a:t>
            </a:r>
            <a:r>
              <a:rPr lang="en-US" smtClean="0"/>
              <a:t>Service Attacks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457700" y="3711575"/>
            <a:ext cx="5319713" cy="88741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143001"/>
            <a:ext cx="3054350" cy="2109537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classified based on network protocol used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virtually any type of network packet can be used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3124200"/>
          <a:ext cx="7924800" cy="341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906000" cy="11430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40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Distributed </a:t>
            </a:r>
            <a:r>
              <a:rPr kumimoji="1" lang="en-GB" sz="440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Denial of Service DDoS Attacks</a:t>
            </a:r>
            <a:endParaRPr kumimoji="1" lang="en-US" sz="4400">
              <a:solidFill>
                <a:srgbClr val="FFB91D"/>
              </a:solidFill>
              <a:effectLst/>
              <a:ea typeface="ＭＳ Ｐゴシック" pitchFamily="1" charset="-128"/>
              <a:cs typeface="ＭＳ Ｐゴシック" pitchFamily="1" charset="-12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chemeClr val="accent1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DDoS Attack Architecture</a:t>
            </a:r>
          </a:p>
        </p:txBody>
      </p:sp>
      <p:pic>
        <p:nvPicPr>
          <p:cNvPr id="39939" name="Picture 3" descr="f4.pdf"/>
          <p:cNvPicPr>
            <a:picLocks noChangeAspect="1"/>
          </p:cNvPicPr>
          <p:nvPr/>
        </p:nvPicPr>
        <p:blipFill>
          <a:blip r:embed="rId3"/>
          <a:srcRect t="10909" b="35455"/>
          <a:stretch>
            <a:fillRect/>
          </a:stretch>
        </p:blipFill>
        <p:spPr bwMode="auto">
          <a:xfrm>
            <a:off x="914400" y="1295400"/>
            <a:ext cx="8453438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3581400" cy="1676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</a:rPr>
              <a:t>Session Initiation Protocol (SIP) Flood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28600" y="2590800"/>
            <a:ext cx="3429000" cy="3733800"/>
          </a:xfrm>
        </p:spPr>
        <p:txBody>
          <a:bodyPr/>
          <a:lstStyle/>
          <a:p>
            <a:pPr marL="342900" indent="-342900" algn="l" eaLnBrk="1" fontAlgn="auto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200" dirty="0" smtClean="0">
                <a:ea typeface="+mn-ea"/>
                <a:cs typeface="+mn-cs"/>
              </a:rPr>
              <a:t>standard protocol for VoIP telephony</a:t>
            </a:r>
          </a:p>
          <a:p>
            <a:pPr marL="342900" indent="-342900" algn="l" eaLnBrk="1" fontAlgn="auto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200" dirty="0" smtClean="0">
                <a:ea typeface="+mn-ea"/>
                <a:cs typeface="+mn-cs"/>
              </a:rPr>
              <a:t>text-based protocol with a syntax similar to that of HTTP</a:t>
            </a:r>
          </a:p>
          <a:p>
            <a:pPr marL="342900" indent="-342900" algn="l" eaLnBrk="1" fontAlgn="auto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200" dirty="0" smtClean="0">
                <a:ea typeface="+mn-ea"/>
                <a:cs typeface="+mn-cs"/>
              </a:rPr>
              <a:t>two types of SIP messages:  requests and responses</a:t>
            </a:r>
          </a:p>
          <a:p>
            <a:pPr marL="342900" indent="-342900" algn="l" eaLnBrk="1" fontAlgn="auto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2200" dirty="0" smtClean="0">
              <a:ea typeface="+mn-ea"/>
              <a:cs typeface="+mn-cs"/>
            </a:endParaRPr>
          </a:p>
        </p:txBody>
      </p:sp>
      <p:pic>
        <p:nvPicPr>
          <p:cNvPr id="41988" name="Picture 3" descr="f5.pdf"/>
          <p:cNvPicPr>
            <a:picLocks noChangeAspect="1"/>
          </p:cNvPicPr>
          <p:nvPr/>
        </p:nvPicPr>
        <p:blipFill>
          <a:blip r:embed="rId3"/>
          <a:srcRect t="12727" b="12727"/>
          <a:stretch>
            <a:fillRect/>
          </a:stretch>
        </p:blipFill>
        <p:spPr bwMode="auto">
          <a:xfrm>
            <a:off x="3886200" y="0"/>
            <a:ext cx="60198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</a:rPr>
              <a:t>Hypertext Transfer Protocol (HTTP) Based Attacks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3400" y="1905000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/>
              <a:t>HTTP flood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4259263" cy="3522663"/>
          </a:xfrm>
        </p:spPr>
        <p:txBody>
          <a:bodyPr/>
          <a:lstStyle/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attack that bombards Web servers with HTTP requests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consumes considerable resources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spidering</a:t>
            </a:r>
          </a:p>
          <a:p>
            <a:pPr lvl="1"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bots starting from a given HTTP link and following all links on the provided Web site in a recursive way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81600" y="1905000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err="1" smtClean="0"/>
              <a:t>Slowloris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181600" y="2743200"/>
            <a:ext cx="4259263" cy="3522663"/>
          </a:xfrm>
        </p:spPr>
        <p:txBody>
          <a:bodyPr/>
          <a:lstStyle/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attempts to monopolize by sending HTTP requests that never complete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eventually consumes Web server’s connection capacity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utilizes legitimate HTTP traffic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dirty="0" smtClean="0"/>
              <a:t>existing intrusion detection and prevention solutions that  rely on signatures to detect attacks will generally not recognize </a:t>
            </a:r>
            <a:r>
              <a:rPr lang="en-US" dirty="0" err="1" smtClean="0"/>
              <a:t>Slowloris</a:t>
            </a:r>
            <a:endParaRPr lang="en-US" dirty="0" smtClean="0"/>
          </a:p>
          <a:p>
            <a:pPr eaLnBrk="1" hangingPunct="1">
              <a:buFont typeface="Wingdings" pitchFamily="-110" charset="2"/>
              <a:buChar char=""/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781301" y="4305300"/>
            <a:ext cx="4191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133600"/>
            <a:ext cx="8915400" cy="449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attacker sends packets to a known service on the intermediary with a spoofed source address of the actual target system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when intermediary responds, the response is sent to the target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“reflects” the attack off the intermediary (reflector)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goal is to generate enough volumes of packets to flood the link to the target system without alerting the intermediary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the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4638"/>
            <a:ext cx="9906000" cy="1143000"/>
          </a:xfrm>
          <a:noFill/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rgbClr val="FFB91D"/>
                </a:solidFill>
                <a:effectLst/>
                <a:ea typeface="ＭＳ Ｐゴシック" pitchFamily="1" charset="-128"/>
                <a:cs typeface="ＭＳ Ｐゴシック" pitchFamily="1" charset="-128"/>
              </a:rPr>
              <a:t>DNS Reflection Attacks</a:t>
            </a:r>
          </a:p>
        </p:txBody>
      </p:sp>
      <p:pic>
        <p:nvPicPr>
          <p:cNvPr id="48131" name="Picture 5" descr="f6.pdf"/>
          <p:cNvPicPr>
            <a:picLocks noChangeAspect="1"/>
          </p:cNvPicPr>
          <p:nvPr/>
        </p:nvPicPr>
        <p:blipFill>
          <a:blip r:embed="rId3"/>
          <a:srcRect t="28181" b="19090"/>
          <a:stretch>
            <a:fillRect/>
          </a:stretch>
        </p:blipFill>
        <p:spPr bwMode="auto">
          <a:xfrm>
            <a:off x="579438" y="1143000"/>
            <a:ext cx="893445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Amplification Attacks</a:t>
            </a:r>
          </a:p>
        </p:txBody>
      </p:sp>
      <p:pic>
        <p:nvPicPr>
          <p:cNvPr id="50179" name="Picture 3" descr="f7.pdf"/>
          <p:cNvPicPr>
            <a:picLocks noChangeAspect="1"/>
          </p:cNvPicPr>
          <p:nvPr/>
        </p:nvPicPr>
        <p:blipFill>
          <a:blip r:embed="rId3"/>
          <a:srcRect l="5455" t="15294" r="9091" b="15294"/>
          <a:stretch>
            <a:fillRect/>
          </a:stretch>
        </p:blipFill>
        <p:spPr bwMode="auto">
          <a:xfrm>
            <a:off x="609600" y="1447800"/>
            <a:ext cx="862012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981200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1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use packets directed at a legitimate DNS server as the intermediary system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attacker creates a series of DNS requests containing the spoofed source address of the target system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exploit DNS behavior to convert a small request to a much larger response (amplification)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target is flooded with responses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basic defense against this attack is to prevent the use of spoofed source addresses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rgbClr val="FFB91D"/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2878138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these attacks cannot be prevented entirely</a:t>
            </a:r>
          </a:p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high traffic volumes may be legitimate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high publicity about a specific site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activity on a very popular site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described as </a:t>
            </a:r>
            <a:r>
              <a:rPr lang="en-US" sz="2000" i="1" dirty="0" err="1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slashdotted</a:t>
            </a:r>
            <a:r>
              <a:rPr lang="en-US" sz="2000" i="1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, flash crowd, or flash event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5962657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1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1" charset="-128"/>
                <a:cs typeface="ＭＳ Ｐゴシック" pitchFamily="1" charset="-128"/>
              </a:rPr>
              <a:t>four lines of defense against DDoS attacks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1"/>
                </a:solidFill>
                <a:ea typeface="+mj-ea"/>
                <a:cs typeface="+mj-cs"/>
              </a:rPr>
              <a:t>Denial-0f-Service (</a:t>
            </a:r>
            <a:r>
              <a:rPr lang="en-GB" dirty="0" err="1" smtClean="0">
                <a:solidFill>
                  <a:schemeClr val="accent1"/>
                </a:solidFill>
                <a:ea typeface="+mj-ea"/>
                <a:cs typeface="+mj-cs"/>
              </a:rPr>
              <a:t>DoS</a:t>
            </a:r>
            <a:r>
              <a:rPr lang="en-GB" dirty="0" smtClean="0">
                <a:solidFill>
                  <a:schemeClr val="accent1"/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05740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DoS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attack as: </a:t>
            </a: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915400" cy="5105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block spoofed source addresses</a:t>
            </a:r>
          </a:p>
          <a:p>
            <a:pPr lvl="2" eaLnBrk="1" hangingPunct="1">
              <a:lnSpc>
                <a:spcPct val="90000"/>
              </a:lnSpc>
              <a:buClr>
                <a:schemeClr val="accent2"/>
              </a:buClr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</a:rPr>
              <a:t>on routers as close to source as possible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filters may be used to ensure path back to the claimed source address is the one being used by the current packet</a:t>
            </a:r>
          </a:p>
          <a:p>
            <a:pPr lvl="2" eaLnBrk="1" hangingPunct="1">
              <a:lnSpc>
                <a:spcPct val="90000"/>
              </a:lnSpc>
              <a:buClr>
                <a:schemeClr val="accent2"/>
              </a:buClr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</a:rPr>
              <a:t>filters must be applied to traffic before it leaves the ISP’s network or at the point of entry to their network</a:t>
            </a:r>
          </a:p>
          <a:p>
            <a:pPr eaLnBrk="1" hangingPunct="1">
              <a:lnSpc>
                <a:spcPct val="90000"/>
              </a:lnSpc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use modified TCP connection handling code</a:t>
            </a:r>
          </a:p>
          <a:p>
            <a:pPr lvl="2" eaLnBrk="1" hangingPunct="1">
              <a:lnSpc>
                <a:spcPct val="90000"/>
              </a:lnSpc>
              <a:buClr>
                <a:schemeClr val="accent2"/>
              </a:buClr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</a:rPr>
              <a:t>cryptographically encode critical information in a cookie that is sent as the server’s initial sequence number</a:t>
            </a:r>
          </a:p>
          <a:p>
            <a:pPr lvl="4" eaLnBrk="1" hangingPunct="1">
              <a:lnSpc>
                <a:spcPct val="90000"/>
              </a:lnSpc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</a:rPr>
              <a:t>legitimate client responds with an ACK packet containing the incremented sequence number cookie</a:t>
            </a:r>
          </a:p>
          <a:p>
            <a:pPr lvl="2" eaLnBrk="1" hangingPunct="1">
              <a:lnSpc>
                <a:spcPct val="90000"/>
              </a:lnSpc>
              <a:buClr>
                <a:schemeClr val="accent2"/>
              </a:buClr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</a:rPr>
              <a:t>drop an entry for an incomplete connection from the TCP connections table when it overflows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 smtClean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 Prevention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057400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block IP directed broadcasts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block suspicious services and combinations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manage application attacks with a form of graphical puzzle (captcha) to distinguish legitimate human requests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good general system security practices</a:t>
            </a:r>
          </a:p>
          <a:p>
            <a:pPr eaLnBrk="1" hangingPunct="1">
              <a:buFont typeface="Wingdings" pitchFamily="-1" charset="2"/>
              <a:buChar char=""/>
              <a:defRPr/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use mirrored and replicated servers when high-performance and reliability is required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Responding to </a:t>
            </a:r>
            <a:r>
              <a:rPr lang="en-US" dirty="0" err="1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89154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antispoofing, directed broadcast, and rate limiting filters should have been implemented 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ideally have network monitors and IDS to detect and notify abnormal traffic patterns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295400" y="2133600"/>
          <a:ext cx="69088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Responding to </a:t>
            </a:r>
            <a:r>
              <a:rPr lang="en-US" dirty="0" err="1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DoS</a:t>
            </a:r>
            <a:r>
              <a:rPr lang="en-US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828800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identify type of attack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capture and analyze packets 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design filters to block attack traffic upstream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or identify and correct system/application bug</a:t>
            </a:r>
          </a:p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have ISP trace packet flow back to source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may be difficult and time consuming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necessary if planning legal action</a:t>
            </a:r>
          </a:p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implement contingency plan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switch to alternate backup servers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commission new servers at a new site with new addresses</a:t>
            </a:r>
          </a:p>
          <a:p>
            <a:pPr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update incident response plan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analyze the attack and the response for future handling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solidFill>
                  <a:schemeClr val="accent1"/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 smtClean="0">
                <a:solidFill>
                  <a:schemeClr val="accent1"/>
                </a:solidFill>
                <a:ea typeface="+mj-ea"/>
                <a:cs typeface="+mj-cs"/>
              </a:rPr>
              <a:t>DoS</a:t>
            </a:r>
            <a:r>
              <a:rPr kumimoji="1" lang="en-GB" dirty="0" smtClean="0">
                <a:solidFill>
                  <a:schemeClr val="accent1"/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90678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04800" y="33528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f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9409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</a:t>
            </a:r>
            <a:r>
              <a:rPr kumimoji="1" lang="en-GB" sz="4000" dirty="0">
                <a:solidFill>
                  <a:srgbClr val="FFB9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Denial-of-Service Attacks</a:t>
            </a:r>
            <a:endParaRPr kumimoji="1" lang="en-US" sz="4000" dirty="0">
              <a:solidFill>
                <a:srgbClr val="FFB9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057400"/>
            <a:ext cx="8915400" cy="4800600"/>
          </a:xfrm>
        </p:spPr>
        <p:txBody>
          <a:bodyPr/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3200" dirty="0" smtClean="0">
                <a:ea typeface="+mn-ea"/>
                <a:cs typeface="+mn-cs"/>
              </a:rPr>
              <a:t>flooding ping command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400" dirty="0" smtClean="0">
                <a:ea typeface="+mn-ea"/>
              </a:rPr>
              <a:t>aim of this attack is to overwhelm the capacity of the network connection to the target organization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400" dirty="0" smtClean="0">
                <a:ea typeface="+mn-ea"/>
              </a:rPr>
              <a:t>traffic can be handled by higher capacity links on the path, but packets are discarded as capacity decreases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400" dirty="0" smtClean="0">
                <a:ea typeface="+mn-ea"/>
              </a:rPr>
              <a:t>source of the attack is clearly identified unless a spoofed address is used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400" dirty="0" smtClean="0">
                <a:ea typeface="+mn-ea"/>
              </a:rPr>
              <a:t>network performance is noticeably affected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905000"/>
            <a:ext cx="8915400" cy="4724400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use forged source addresses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usually via the raw socket interface on operating systems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makes attacking systems harder to identify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attacker generates large volumes of packets that have the target system as the destination address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congestion would result in the router connected to the final, lower capacity link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requires network engineers to specifically query flow information from their routers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i="1" dirty="0" smtClean="0">
                <a:ea typeface="+mn-ea"/>
                <a:cs typeface="+mn-cs"/>
              </a:rPr>
              <a:t>backscatter traffic 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advertise routes to unused IP addresses to monitor attack traffic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common DoS attack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attacks the ability of a server to respond to future connection requests by overflowing the tables used to manage them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thus legitimate users are denied access to the server</a:t>
            </a:r>
          </a:p>
          <a:p>
            <a:pPr eaLnBrk="1" hangingPunct="1">
              <a:buFont typeface="Wingdings" pitchFamily="-110" charset="2"/>
              <a:buChar char=""/>
              <a:defRPr/>
            </a:pP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hence an attack on system resources, specifically the network handling code in the operating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0"/>
            <a:ext cx="3902075" cy="2286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TCP </a:t>
            </a:r>
            <a:b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1" charset="-128"/>
                <a:cs typeface="ＭＳ Ｐゴシック" pitchFamily="-1" charset="-128"/>
              </a:rPr>
              <a:t>Connection Handshake</a:t>
            </a:r>
          </a:p>
        </p:txBody>
      </p:sp>
      <p:pic>
        <p:nvPicPr>
          <p:cNvPr id="31747" name="Picture 3" descr="f2.pdf"/>
          <p:cNvPicPr>
            <a:picLocks noChangeAspect="1"/>
          </p:cNvPicPr>
          <p:nvPr/>
        </p:nvPicPr>
        <p:blipFill>
          <a:blip r:embed="rId3"/>
          <a:srcRect l="12941" t="10909" r="10588" b="22726"/>
          <a:stretch>
            <a:fillRect/>
          </a:stretch>
        </p:blipFill>
        <p:spPr bwMode="auto">
          <a:xfrm>
            <a:off x="3800475" y="0"/>
            <a:ext cx="6105525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209800"/>
            <a:ext cx="3902075" cy="116205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accent1"/>
                </a:solidFill>
                <a:ea typeface="+mj-ea"/>
                <a:cs typeface="+mj-cs"/>
              </a:rPr>
              <a:t>TCP SYN Spoofing Attack</a:t>
            </a:r>
          </a:p>
        </p:txBody>
      </p:sp>
      <p:pic>
        <p:nvPicPr>
          <p:cNvPr id="33795" name="Picture 5" descr="f3.pdf"/>
          <p:cNvPicPr>
            <a:picLocks noChangeAspect="1"/>
          </p:cNvPicPr>
          <p:nvPr/>
        </p:nvPicPr>
        <p:blipFill>
          <a:blip r:embed="rId3"/>
          <a:srcRect l="7059" t="7272" r="5882" b="21819"/>
          <a:stretch>
            <a:fillRect/>
          </a:stretch>
        </p:blipFill>
        <p:spPr bwMode="auto">
          <a:xfrm>
            <a:off x="3400425" y="0"/>
            <a:ext cx="6505575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cus">
  <a:themeElements>
    <a:clrScheme name="Focus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Focus.thmx</Template>
  <TotalTime>5289</TotalTime>
  <Words>11884</Words>
  <Application>Microsoft Macintosh PowerPoint</Application>
  <PresentationFormat>A4 Paper (210x297 mm)</PresentationFormat>
  <Paragraphs>988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Focus</vt:lpstr>
      <vt:lpstr>Denial of Service Attacks</vt:lpstr>
      <vt:lpstr>Denial-0f-Service (DoS) Attack</vt:lpstr>
      <vt:lpstr>Denial-of-Service (DoS)</vt:lpstr>
      <vt:lpstr>PowerPoint Presentation</vt:lpstr>
      <vt:lpstr>Classic Denial-of-Service Attacks</vt:lpstr>
      <vt:lpstr>Source Address Spoofing</vt:lpstr>
      <vt:lpstr>SYN Spoofing</vt:lpstr>
      <vt:lpstr>TCP  Connection Handshake</vt:lpstr>
      <vt:lpstr>TCP SYN Spoofing Attack</vt:lpstr>
      <vt:lpstr>Flooding Attacks</vt:lpstr>
      <vt:lpstr>Distributed Denial of Service DDoS Attacks</vt:lpstr>
      <vt:lpstr>DDoS Attack Architecture</vt:lpstr>
      <vt:lpstr>Session Initiation Protocol (SIP) Flood</vt:lpstr>
      <vt:lpstr>Hypertext Transfer Protocol (HTTP) Based Attacks</vt:lpstr>
      <vt:lpstr>Reflection Attacks</vt:lpstr>
      <vt:lpstr>DNS Reflection Attacks</vt:lpstr>
      <vt:lpstr>Amplification Attacks</vt:lpstr>
      <vt:lpstr>DNS Amplification Attacks</vt:lpstr>
      <vt:lpstr>DoS Attack Defenses</vt:lpstr>
      <vt:lpstr>DoS Attack Prevention</vt:lpstr>
      <vt:lpstr>DoS Attack Prevention</vt:lpstr>
      <vt:lpstr>Responding to DoS Attacks</vt:lpstr>
      <vt:lpstr>Responding to DoS Attacks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Default User</cp:lastModifiedBy>
  <cp:revision>82</cp:revision>
  <cp:lastPrinted>2007-05-04T00:37:05Z</cp:lastPrinted>
  <dcterms:created xsi:type="dcterms:W3CDTF">2012-03-14T00:26:44Z</dcterms:created>
  <dcterms:modified xsi:type="dcterms:W3CDTF">2013-03-21T03:05:16Z</dcterms:modified>
  <cp:category/>
</cp:coreProperties>
</file>